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7"/>
  </p:notesMasterIdLst>
  <p:sldIdLst>
    <p:sldId id="266" r:id="rId2"/>
    <p:sldId id="267" r:id="rId3"/>
    <p:sldId id="268" r:id="rId4"/>
    <p:sldId id="256" r:id="rId5"/>
    <p:sldId id="257" r:id="rId6"/>
    <p:sldId id="258" r:id="rId7"/>
    <p:sldId id="259" r:id="rId8"/>
    <p:sldId id="260" r:id="rId9"/>
    <p:sldId id="269" r:id="rId10"/>
    <p:sldId id="261" r:id="rId11"/>
    <p:sldId id="262" r:id="rId12"/>
    <p:sldId id="263" r:id="rId13"/>
    <p:sldId id="264" r:id="rId14"/>
    <p:sldId id="265"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6A4266-8442-4801-90A7-2663BB4A90D6}" type="datetimeFigureOut">
              <a:rPr lang="en-US" smtClean="0"/>
              <a:t>1/31/2012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F38466-6F71-4E86-86BE-E83055BD490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7281F7-1A99-4F85-8DB6-A183B2634093}"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6F38466-6F71-4E86-86BE-E83055BD490E}"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616A775-F3DF-4803-9791-96A72E27D385}" type="datetimeFigureOut">
              <a:rPr lang="en-US" smtClean="0"/>
              <a:pPr/>
              <a:t>1/31/2012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78B5D7C-1522-4CAF-A02A-376F9C9FB039}" type="slidenum">
              <a:rPr lang="en-US" smtClean="0"/>
              <a:pPr/>
              <a:t>‹#›</a:t>
            </a:fld>
            <a:endParaRPr lang="en-US"/>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16A775-F3DF-4803-9791-96A72E27D385}"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78B5D7C-1522-4CAF-A02A-376F9C9FB039}" type="slidenum">
              <a:rPr lang="en-US" smtClean="0"/>
              <a:pPr/>
              <a:t>‹#›</a:t>
            </a:fld>
            <a:endParaRPr lang="en-US"/>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16A775-F3DF-4803-9791-96A72E27D385}"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78B5D7C-1522-4CAF-A02A-376F9C9FB039}" type="slidenum">
              <a:rPr lang="en-US" smtClean="0"/>
              <a:pPr/>
              <a:t>‹#›</a:t>
            </a:fld>
            <a:endParaRPr lang="en-US"/>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16A775-F3DF-4803-9791-96A72E27D385}"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78B5D7C-1522-4CAF-A02A-376F9C9FB03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616A775-F3DF-4803-9791-96A72E27D385}"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78B5D7C-1522-4CAF-A02A-376F9C9FB03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616A775-F3DF-4803-9791-96A72E27D385}" type="datetimeFigureOut">
              <a:rPr lang="en-US" smtClean="0"/>
              <a:pPr/>
              <a:t>1/31/2012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78B5D7C-1522-4CAF-A02A-376F9C9FB03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616A775-F3DF-4803-9791-96A72E27D385}" type="datetimeFigureOut">
              <a:rPr lang="en-US" smtClean="0"/>
              <a:pPr/>
              <a:t>1/31/2012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78B5D7C-1522-4CAF-A02A-376F9C9FB039}" type="slidenum">
              <a:rPr lang="en-US" smtClean="0"/>
              <a:pPr/>
              <a:t>‹#›</a:t>
            </a:fld>
            <a:endParaRPr lang="en-US"/>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616A775-F3DF-4803-9791-96A72E27D385}" type="datetimeFigureOut">
              <a:rPr lang="en-US" smtClean="0"/>
              <a:pPr/>
              <a:t>1/31/2012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78B5D7C-1522-4CAF-A02A-376F9C9FB03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616A775-F3DF-4803-9791-96A72E27D385}" type="datetimeFigureOut">
              <a:rPr lang="en-US" smtClean="0"/>
              <a:pPr/>
              <a:t>1/31/2012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78B5D7C-1522-4CAF-A02A-376F9C9FB039}" type="slidenum">
              <a:rPr lang="en-US" smtClean="0"/>
              <a:pPr/>
              <a:t>‹#›</a:t>
            </a:fld>
            <a:endParaRPr lang="en-US"/>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616A775-F3DF-4803-9791-96A72E27D385}" type="datetimeFigureOut">
              <a:rPr lang="en-US" smtClean="0"/>
              <a:pPr/>
              <a:t>1/31/2012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78B5D7C-1522-4CAF-A02A-376F9C9FB039}" type="slidenum">
              <a:rPr lang="en-US" smtClean="0"/>
              <a:pPr/>
              <a:t>‹#›</a:t>
            </a:fld>
            <a:endParaRPr lang="en-US"/>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616A775-F3DF-4803-9791-96A72E27D385}" type="datetimeFigureOut">
              <a:rPr lang="en-US" smtClean="0"/>
              <a:pPr/>
              <a:t>1/31/2012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78B5D7C-1522-4CAF-A02A-376F9C9FB03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616A775-F3DF-4803-9791-96A72E27D385}" type="datetimeFigureOut">
              <a:rPr lang="en-US" smtClean="0"/>
              <a:pPr/>
              <a:t>1/31/2012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78B5D7C-1522-4CAF-A02A-376F9C9FB0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slow">
    <p:newsflash/>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2">
                    <a:lumMod val="60000"/>
                    <a:lumOff val="40000"/>
                  </a:schemeClr>
                </a:solidFill>
                <a:latin typeface="Broadway" pitchFamily="82" charset="0"/>
              </a:rPr>
              <a:t>Emphysema </a:t>
            </a:r>
            <a:endParaRPr lang="en-US" dirty="0">
              <a:solidFill>
                <a:schemeClr val="accent2">
                  <a:lumMod val="60000"/>
                  <a:lumOff val="40000"/>
                </a:schemeClr>
              </a:solidFill>
              <a:latin typeface="Broadway" pitchFamily="82" charset="0"/>
            </a:endParaRPr>
          </a:p>
        </p:txBody>
      </p:sp>
      <p:sp>
        <p:nvSpPr>
          <p:cNvPr id="3" name="Subtitle 2"/>
          <p:cNvSpPr>
            <a:spLocks noGrp="1"/>
          </p:cNvSpPr>
          <p:nvPr>
            <p:ph type="subTitle" idx="1"/>
          </p:nvPr>
        </p:nvSpPr>
        <p:spPr/>
        <p:txBody>
          <a:bodyPr/>
          <a:lstStyle/>
          <a:p>
            <a:r>
              <a:rPr lang="en-US" dirty="0" smtClean="0">
                <a:latin typeface="Broadway" pitchFamily="82" charset="0"/>
              </a:rPr>
              <a:t>By: Hayley Allred, Courtney Zechman, and Amanda </a:t>
            </a:r>
            <a:r>
              <a:rPr lang="en-US" dirty="0" smtClean="0">
                <a:latin typeface="Broadway" pitchFamily="82" charset="0"/>
              </a:rPr>
              <a:t>Guercioni </a:t>
            </a:r>
            <a:endParaRPr lang="en-US" dirty="0">
              <a:latin typeface="Broadway" pitchFamily="82" charset="0"/>
            </a:endParaRPr>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3 WOW’s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Emphysema is the fastest growing cause of death in North America</a:t>
            </a:r>
          </a:p>
          <a:p>
            <a:endParaRPr lang="en-US" dirty="0"/>
          </a:p>
        </p:txBody>
      </p:sp>
      <p:sp>
        <p:nvSpPr>
          <p:cNvPr id="3" name="Title 2"/>
          <p:cNvSpPr>
            <a:spLocks noGrp="1"/>
          </p:cNvSpPr>
          <p:nvPr>
            <p:ph type="title"/>
          </p:nvPr>
        </p:nvSpPr>
        <p:spPr/>
        <p:txBody>
          <a:bodyPr/>
          <a:lstStyle/>
          <a:p>
            <a:endParaRPr lang="en-US"/>
          </a:p>
        </p:txBody>
      </p:sp>
      <p:pic>
        <p:nvPicPr>
          <p:cNvPr id="4" name="Picture 3" descr="205041.jpg"/>
          <p:cNvPicPr>
            <a:picLocks noChangeAspect="1"/>
          </p:cNvPicPr>
          <p:nvPr/>
        </p:nvPicPr>
        <p:blipFill>
          <a:blip r:embed="rId2" cstate="print"/>
          <a:stretch>
            <a:fillRect/>
          </a:stretch>
        </p:blipFill>
        <p:spPr>
          <a:xfrm>
            <a:off x="2362200" y="3048000"/>
            <a:ext cx="4800600" cy="2705100"/>
          </a:xfrm>
          <a:prstGeom prst="rect">
            <a:avLst/>
          </a:prstGeom>
        </p:spPr>
      </p:pic>
    </p:spTree>
  </p:cSld>
  <p:clrMapOvr>
    <a:masterClrMapping/>
  </p:clrMapOvr>
  <p:transition spd="slow">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Statistics show that there are already 2 million Americans that suffer </a:t>
            </a:r>
          </a:p>
          <a:p>
            <a:endParaRPr lang="en-US" dirty="0"/>
          </a:p>
        </p:txBody>
      </p:sp>
      <p:sp>
        <p:nvSpPr>
          <p:cNvPr id="3" name="Title 2"/>
          <p:cNvSpPr>
            <a:spLocks noGrp="1"/>
          </p:cNvSpPr>
          <p:nvPr>
            <p:ph type="title"/>
          </p:nvPr>
        </p:nvSpPr>
        <p:spPr/>
        <p:txBody>
          <a:bodyPr/>
          <a:lstStyle/>
          <a:p>
            <a:endParaRPr lang="en-US"/>
          </a:p>
        </p:txBody>
      </p:sp>
      <p:pic>
        <p:nvPicPr>
          <p:cNvPr id="4" name="Picture 3" descr="295571-298283-3462.jpg"/>
          <p:cNvPicPr>
            <a:picLocks noChangeAspect="1"/>
          </p:cNvPicPr>
          <p:nvPr/>
        </p:nvPicPr>
        <p:blipFill>
          <a:blip r:embed="rId2" cstate="print"/>
          <a:stretch>
            <a:fillRect/>
          </a:stretch>
        </p:blipFill>
        <p:spPr>
          <a:xfrm>
            <a:off x="2362200" y="2667000"/>
            <a:ext cx="4535303" cy="3297803"/>
          </a:xfrm>
          <a:prstGeom prst="rect">
            <a:avLst/>
          </a:prstGeom>
        </p:spPr>
      </p:pic>
    </p:spTree>
  </p:cSld>
  <p:clrMapOvr>
    <a:masterClrMapping/>
  </p:clrMapOvr>
  <p:transition spd="slow">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Smoking is considered as the number one cause of all respiratory diseases, nearly 82% of the respiratory diseases are caused due to cigarette smoking. </a:t>
            </a:r>
          </a:p>
          <a:p>
            <a:pPr>
              <a:buNone/>
            </a:pPr>
            <a:endParaRPr lang="en-US" dirty="0"/>
          </a:p>
        </p:txBody>
      </p:sp>
      <p:sp>
        <p:nvSpPr>
          <p:cNvPr id="3" name="Title 2"/>
          <p:cNvSpPr>
            <a:spLocks noGrp="1"/>
          </p:cNvSpPr>
          <p:nvPr>
            <p:ph type="title"/>
          </p:nvPr>
        </p:nvSpPr>
        <p:spPr/>
        <p:txBody>
          <a:bodyPr/>
          <a:lstStyle/>
          <a:p>
            <a:endParaRPr lang="en-US"/>
          </a:p>
        </p:txBody>
      </p:sp>
      <p:pic>
        <p:nvPicPr>
          <p:cNvPr id="4" name="Picture 3" descr="emphysema.jpg"/>
          <p:cNvPicPr>
            <a:picLocks noChangeAspect="1"/>
          </p:cNvPicPr>
          <p:nvPr/>
        </p:nvPicPr>
        <p:blipFill>
          <a:blip r:embed="rId2" cstate="print"/>
          <a:stretch>
            <a:fillRect/>
          </a:stretch>
        </p:blipFill>
        <p:spPr>
          <a:xfrm>
            <a:off x="2514600" y="3200400"/>
            <a:ext cx="4114800" cy="2683565"/>
          </a:xfrm>
          <a:prstGeom prst="rect">
            <a:avLst/>
          </a:prstGeom>
        </p:spPr>
      </p:pic>
    </p:spTree>
  </p:cSld>
  <p:clrMapOvr>
    <a:masterClrMapping/>
  </p:clrMapOvr>
  <p:transition spd="slow">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nSpc>
                <a:spcPct val="80000"/>
              </a:lnSpc>
            </a:pPr>
            <a:r>
              <a:rPr lang="en-US" sz="1900" dirty="0" smtClean="0"/>
              <a:t>“Some Interesting Facts." Home Page. Niagara Clean Air. Web. 30 Jan. 2012. &lt;http://www.niagaracleanair.com&gt;.</a:t>
            </a:r>
          </a:p>
          <a:p>
            <a:pPr>
              <a:lnSpc>
                <a:spcPct val="80000"/>
              </a:lnSpc>
            </a:pPr>
            <a:r>
              <a:rPr lang="en-US" sz="1900" dirty="0" smtClean="0"/>
              <a:t>"Interesting Emphysema Facts." Health Magazine – Health Articles - Health News Articles. Health Magazine. Web. 30 Jan. 2012. &lt;http://www.tophealthmag.com&gt;. </a:t>
            </a:r>
          </a:p>
          <a:p>
            <a:pPr>
              <a:lnSpc>
                <a:spcPct val="80000"/>
              </a:lnSpc>
            </a:pPr>
            <a:r>
              <a:rPr lang="en-US" sz="1900" dirty="0" smtClean="0"/>
              <a:t>"Chronic Obstructive Pulmonary Disease - </a:t>
            </a:r>
            <a:r>
              <a:rPr lang="en-US" sz="1900" dirty="0" err="1" smtClean="0"/>
              <a:t>PubMed</a:t>
            </a:r>
            <a:r>
              <a:rPr lang="en-US" sz="1900" dirty="0" smtClean="0"/>
              <a:t> Health." Web. 31 Jan. 2012. &lt;http://www.ncbi.nlm.nih.gov/pubmedhealth/PMH0001153/&gt;. </a:t>
            </a:r>
          </a:p>
          <a:p>
            <a:pPr>
              <a:lnSpc>
                <a:spcPct val="80000"/>
              </a:lnSpc>
            </a:pPr>
            <a:r>
              <a:rPr lang="en-US" sz="1900" dirty="0" smtClean="0"/>
              <a:t>"Diet for Emphysema and COPD." Online Support Groups for Your Health Challenges. Web. 31 Jan. 2012. &lt;http://www.mdjunction.com/forums/emphysema-discussions/general-support/2481702-diet-for-emphysema-and-copd&gt;. </a:t>
            </a:r>
          </a:p>
          <a:p>
            <a:pPr>
              <a:lnSpc>
                <a:spcPct val="80000"/>
              </a:lnSpc>
            </a:pPr>
            <a:r>
              <a:rPr lang="en-US" sz="1900" dirty="0" smtClean="0"/>
              <a:t>"Emphysema - Care Guide." Drugs.com | Prescription Drug Information, Interactions &amp; Side Effects. Web. 31 Jan. 2012. </a:t>
            </a:r>
            <a:r>
              <a:rPr lang="en-US" sz="1900" dirty="0" smtClean="0"/>
              <a:t>&lt;http://www.drugs.com/cg/emphysema.html&gt;. </a:t>
            </a:r>
            <a:endParaRPr lang="en-US" sz="1900" dirty="0" smtClean="0"/>
          </a:p>
          <a:p>
            <a:pPr>
              <a:lnSpc>
                <a:spcPct val="80000"/>
              </a:lnSpc>
            </a:pPr>
            <a:r>
              <a:rPr lang="en-US" sz="1900" dirty="0" smtClean="0"/>
              <a:t>"The Importance of Exercise for the COPD Patient." </a:t>
            </a:r>
            <a:r>
              <a:rPr lang="en-US" sz="1900" i="1" dirty="0" smtClean="0"/>
              <a:t>COPD Information and Interactive Support</a:t>
            </a:r>
            <a:r>
              <a:rPr lang="en-US" sz="1900" dirty="0" smtClean="0"/>
              <a:t>. Web. 31 Jan. 2012. &lt;http://www.copd-international.com/exercise/&gt;. </a:t>
            </a:r>
          </a:p>
        </p:txBody>
      </p:sp>
      <p:sp>
        <p:nvSpPr>
          <p:cNvPr id="3" name="Title 2"/>
          <p:cNvSpPr>
            <a:spLocks noGrp="1"/>
          </p:cNvSpPr>
          <p:nvPr>
            <p:ph type="title"/>
          </p:nvPr>
        </p:nvSpPr>
        <p:spPr/>
        <p:txBody>
          <a:bodyPr/>
          <a:lstStyle/>
          <a:p>
            <a:r>
              <a:rPr lang="en-US" dirty="0" smtClean="0"/>
              <a:t>Resources</a:t>
            </a:r>
            <a:endParaRPr lang="en-US" dirty="0"/>
          </a:p>
        </p:txBody>
      </p:sp>
    </p:spTree>
  </p:cSld>
  <p:clrMapOvr>
    <a:masterClrMapping/>
  </p:clrMapOvr>
  <p:transition spd="slow">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sz="2800" dirty="0" smtClean="0"/>
              <a:t>"Emphysema." </a:t>
            </a:r>
            <a:r>
              <a:rPr lang="en-US" sz="2800" i="1" dirty="0" smtClean="0"/>
              <a:t>Breathe California Affiliates</a:t>
            </a:r>
            <a:r>
              <a:rPr lang="en-US" sz="2800" dirty="0" smtClean="0"/>
              <a:t>. Web. 31 Jan. 2012. &lt;http://www.breathecalifornia.org/healthinfo/emphysema.html&gt;. </a:t>
            </a:r>
          </a:p>
          <a:p>
            <a:r>
              <a:rPr lang="en-US" sz="2800" dirty="0" smtClean="0"/>
              <a:t>"Emphysema Causes, Symptoms, Diagnosis, Treatment, and Prognosis Information on MedicineNet.com." Web. 31 Jan. 2012. &lt;http://www.medicinenet.com/emphysema/article.htm&gt;. </a:t>
            </a:r>
          </a:p>
          <a:p>
            <a:r>
              <a:rPr lang="en-US" sz="2800" dirty="0" smtClean="0"/>
              <a:t>"Emphysema Symptoms, Causes, Treatment - What Is the Treatment for Emphysema? on </a:t>
            </a:r>
            <a:r>
              <a:rPr lang="en-US" sz="2800" dirty="0" err="1" smtClean="0"/>
              <a:t>MedicineNet</a:t>
            </a:r>
            <a:r>
              <a:rPr lang="en-US" sz="2800" dirty="0" smtClean="0"/>
              <a:t>." Web. 31 Jan. 2012. &lt;http://www.medicinenet.com/emphysema/page6.htm&gt;. </a:t>
            </a:r>
          </a:p>
          <a:p>
            <a:r>
              <a:rPr lang="en-US" sz="2800" dirty="0" smtClean="0"/>
              <a:t>"FASTSTATS - Chronic Lower Respiratory Disease." </a:t>
            </a:r>
            <a:r>
              <a:rPr lang="en-US" sz="2800" i="1" dirty="0" smtClean="0"/>
              <a:t>Centers for Disease Control and Prevention</a:t>
            </a:r>
            <a:r>
              <a:rPr lang="en-US" sz="2800" dirty="0" smtClean="0"/>
              <a:t>. Web. 31 Jan. 2012. &lt;http://www.cdc.gov/nchs/fastats/copd.htm&gt;. </a:t>
            </a:r>
          </a:p>
          <a:p>
            <a:r>
              <a:rPr lang="en-US" sz="2800" dirty="0" smtClean="0"/>
              <a:t>"How Do I Manage Emphysema on a Daily Basis? - </a:t>
            </a:r>
            <a:r>
              <a:rPr lang="en-US" sz="2800" dirty="0" err="1" smtClean="0"/>
              <a:t>Sharecare</a:t>
            </a:r>
            <a:r>
              <a:rPr lang="en-US" sz="2800" dirty="0" smtClean="0"/>
              <a:t>." </a:t>
            </a:r>
            <a:r>
              <a:rPr lang="en-US" sz="2800" i="1" dirty="0" smtClean="0"/>
              <a:t>Expert Health Information - Questions and Answers - </a:t>
            </a:r>
            <a:r>
              <a:rPr lang="en-US" sz="2800" i="1" dirty="0" err="1" smtClean="0"/>
              <a:t>Sharecare</a:t>
            </a:r>
            <a:r>
              <a:rPr lang="en-US" sz="2800" dirty="0" smtClean="0"/>
              <a:t>. Web. 31 Jan. 2012. &lt;http://www.sharecare.com/question/how-manage-emphysema-daily-basis&gt;. </a:t>
            </a:r>
          </a:p>
        </p:txBody>
      </p:sp>
      <p:sp>
        <p:nvSpPr>
          <p:cNvPr id="3" name="Title 2"/>
          <p:cNvSpPr>
            <a:spLocks noGrp="1"/>
          </p:cNvSpPr>
          <p:nvPr>
            <p:ph type="title"/>
          </p:nvPr>
        </p:nvSpPr>
        <p:spPr/>
        <p:txBody>
          <a:bodyPr/>
          <a:lstStyle/>
          <a:p>
            <a:r>
              <a:rPr lang="en-US" dirty="0" smtClean="0"/>
              <a:t>Resources</a:t>
            </a:r>
            <a:endParaRPr lang="en-US" dirty="0"/>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indent="-514350"/>
            <a:r>
              <a:rPr lang="en-US" sz="3200" b="1" u="sng" dirty="0" smtClean="0">
                <a:effectLst/>
              </a:rPr>
              <a:t>Emphysema</a:t>
            </a:r>
            <a:r>
              <a:rPr lang="en-US" sz="3200" dirty="0" smtClean="0">
                <a:effectLst/>
              </a:rPr>
              <a:t>- which involves destruction of the lungs over time</a:t>
            </a:r>
          </a:p>
          <a:p>
            <a:pPr marL="624078" indent="-514350"/>
            <a:r>
              <a:rPr lang="en-US" sz="3200" dirty="0" smtClean="0">
                <a:effectLst/>
              </a:rPr>
              <a:t>Emphysema destroys the alveoli (small sacs). They help with oxygen exchange between the air and the bloodstream.</a:t>
            </a:r>
          </a:p>
          <a:p>
            <a:pPr marL="624078" indent="-514350"/>
            <a:r>
              <a:rPr lang="en-US" sz="3200" dirty="0" smtClean="0">
                <a:effectLst/>
              </a:rPr>
              <a:t>Smoking is the primary cause, which makes it a preventable illness.</a:t>
            </a:r>
          </a:p>
        </p:txBody>
      </p:sp>
      <p:sp>
        <p:nvSpPr>
          <p:cNvPr id="3" name="Title 2"/>
          <p:cNvSpPr>
            <a:spLocks noGrp="1"/>
          </p:cNvSpPr>
          <p:nvPr>
            <p:ph type="title"/>
          </p:nvPr>
        </p:nvSpPr>
        <p:spPr/>
        <p:txBody>
          <a:bodyPr/>
          <a:lstStyle/>
          <a:p>
            <a:r>
              <a:rPr lang="en-US" dirty="0" smtClean="0"/>
              <a:t>Emphysema</a:t>
            </a:r>
            <a:r>
              <a:rPr lang="en-US" dirty="0" smtClean="0">
                <a:solidFill>
                  <a:schemeClr val="tx1"/>
                </a:solidFill>
                <a:latin typeface="Broadway" pitchFamily="82" charset="0"/>
              </a:rPr>
              <a:t> </a:t>
            </a:r>
            <a:endParaRPr lang="en-US" dirty="0">
              <a:solidFill>
                <a:schemeClr val="tx1"/>
              </a:solidFill>
            </a:endParaRPr>
          </a:p>
        </p:txBody>
      </p:sp>
      <p:pic>
        <p:nvPicPr>
          <p:cNvPr id="3074" name="Picture 2" descr="http://www.healthcentral.com/common/images/1/17055_6597_5.jpg"/>
          <p:cNvPicPr>
            <a:picLocks noChangeAspect="1" noChangeArrowheads="1"/>
          </p:cNvPicPr>
          <p:nvPr/>
        </p:nvPicPr>
        <p:blipFill>
          <a:blip r:embed="rId2" cstate="print"/>
          <a:srcRect/>
          <a:stretch>
            <a:fillRect/>
          </a:stretch>
        </p:blipFill>
        <p:spPr bwMode="auto">
          <a:xfrm>
            <a:off x="6781800" y="152400"/>
            <a:ext cx="2209800" cy="1767840"/>
          </a:xfrm>
          <a:prstGeom prst="rect">
            <a:avLst/>
          </a:prstGeom>
          <a:noFill/>
          <a:ln>
            <a:solidFill>
              <a:schemeClr val="tx1"/>
            </a:solidFill>
          </a:ln>
          <a:effectLst>
            <a:glow rad="101600">
              <a:schemeClr val="accent1">
                <a:satMod val="175000"/>
                <a:alpha val="40000"/>
              </a:schemeClr>
            </a:glow>
          </a:effectLst>
        </p:spPr>
      </p:pic>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r>
              <a:rPr lang="en-US" b="1" u="sng" dirty="0" smtClean="0">
                <a:effectLst/>
              </a:rPr>
              <a:t>Symptoms:</a:t>
            </a:r>
          </a:p>
          <a:p>
            <a:r>
              <a:rPr lang="en-US" dirty="0" smtClean="0">
                <a:effectLst/>
              </a:rPr>
              <a:t>Mostly it causes the  shortness of breath and a cough, caused by smoking, which gradually worsens over time.</a:t>
            </a:r>
          </a:p>
          <a:p>
            <a:r>
              <a:rPr lang="en-US" dirty="0" smtClean="0">
                <a:effectLst/>
              </a:rPr>
              <a:t>Diagnosis of emphysema is based upon history, a physical examination, and pulmonary function studies. </a:t>
            </a:r>
          </a:p>
          <a:p>
            <a:r>
              <a:rPr lang="en-US" dirty="0" smtClean="0">
                <a:effectLst/>
              </a:rPr>
              <a:t>Emphysema is not curable once present, but its symptoms are controllable.</a:t>
            </a:r>
          </a:p>
          <a:p>
            <a:r>
              <a:rPr lang="en-US" dirty="0" smtClean="0">
                <a:effectLst/>
              </a:rPr>
              <a:t>People with this disease might need an oxygen supplement. </a:t>
            </a:r>
          </a:p>
          <a:p>
            <a:r>
              <a:rPr lang="en-US" dirty="0" smtClean="0">
                <a:effectLst/>
              </a:rPr>
              <a:t>Exercise training and education are essential components to help with </a:t>
            </a:r>
            <a:r>
              <a:rPr lang="en-US" dirty="0" smtClean="0">
                <a:effectLst/>
              </a:rPr>
              <a:t>emphysema</a:t>
            </a:r>
            <a:endParaRPr lang="en-US" u="sng" dirty="0" smtClean="0">
              <a:effectLst/>
            </a:endParaRPr>
          </a:p>
          <a:p>
            <a:pPr>
              <a:buNone/>
            </a:pPr>
            <a:endParaRPr lang="en-US" b="1" dirty="0">
              <a:effectLst/>
            </a:endParaRPr>
          </a:p>
        </p:txBody>
      </p:sp>
      <p:sp>
        <p:nvSpPr>
          <p:cNvPr id="3" name="Title 2"/>
          <p:cNvSpPr>
            <a:spLocks noGrp="1"/>
          </p:cNvSpPr>
          <p:nvPr>
            <p:ph type="title"/>
          </p:nvPr>
        </p:nvSpPr>
        <p:spPr/>
        <p:txBody>
          <a:bodyPr/>
          <a:lstStyle/>
          <a:p>
            <a:r>
              <a:rPr lang="en-US" dirty="0" smtClean="0"/>
              <a:t>Emphysema</a:t>
            </a:r>
            <a:r>
              <a:rPr lang="en-US" dirty="0" smtClean="0">
                <a:solidFill>
                  <a:schemeClr val="tx1"/>
                </a:solidFill>
                <a:latin typeface="Broadway" pitchFamily="82" charset="0"/>
              </a:rPr>
              <a:t> </a:t>
            </a:r>
            <a:endParaRPr lang="en-US" dirty="0">
              <a:solidFill>
                <a:schemeClr val="tx1"/>
              </a:solidFill>
            </a:endParaRPr>
          </a:p>
        </p:txBody>
      </p:sp>
      <p:pic>
        <p:nvPicPr>
          <p:cNvPr id="2050" name="Picture 2" descr="http://www.various-home-remedies.com/image-files/lungswithemphysema.jpg"/>
          <p:cNvPicPr>
            <a:picLocks noChangeAspect="1" noChangeArrowheads="1"/>
          </p:cNvPicPr>
          <p:nvPr/>
        </p:nvPicPr>
        <p:blipFill>
          <a:blip r:embed="rId3" cstate="print"/>
          <a:srcRect/>
          <a:stretch>
            <a:fillRect/>
          </a:stretch>
        </p:blipFill>
        <p:spPr bwMode="auto">
          <a:xfrm>
            <a:off x="5638800" y="152400"/>
            <a:ext cx="2367064" cy="1524000"/>
          </a:xfrm>
          <a:prstGeom prst="rect">
            <a:avLst/>
          </a:prstGeom>
          <a:noFill/>
          <a:effectLst>
            <a:glow rad="139700">
              <a:schemeClr val="accent1">
                <a:satMod val="175000"/>
                <a:alpha val="40000"/>
              </a:schemeClr>
            </a:glow>
          </a:effectLst>
        </p:spPr>
      </p:pic>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85000" lnSpcReduction="20000"/>
          </a:bodyPr>
          <a:lstStyle/>
          <a:p>
            <a:r>
              <a:rPr lang="en-US" dirty="0" smtClean="0"/>
              <a:t>Emphysema is not curable, once the lungs are damaged it cannot be reversed</a:t>
            </a:r>
          </a:p>
          <a:p>
            <a:r>
              <a:rPr lang="en-US" dirty="0" smtClean="0"/>
              <a:t>The goal of treatment is to stop lung damage and keep the lungs functioning</a:t>
            </a:r>
          </a:p>
          <a:p>
            <a:r>
              <a:rPr lang="en-US" dirty="0" smtClean="0"/>
              <a:t>If the patient is a smoker, then the #1 treatment goal is to get the patient to stop smoking</a:t>
            </a:r>
          </a:p>
          <a:p>
            <a:r>
              <a:rPr lang="en-US" dirty="0" smtClean="0"/>
              <a:t>As the disease gets worse, people with emphysema may need extra oxygen, first for sleep, then exercise, then for daily life</a:t>
            </a:r>
          </a:p>
          <a:p>
            <a:r>
              <a:rPr lang="en-US" dirty="0" smtClean="0"/>
              <a:t>There are three main types of medications:</a:t>
            </a:r>
          </a:p>
          <a:p>
            <a:pPr lvl="1"/>
            <a:r>
              <a:rPr lang="en-US" dirty="0" smtClean="0"/>
              <a:t>Bronchodilators:  relax the smooth muscles around the lungs</a:t>
            </a:r>
          </a:p>
          <a:p>
            <a:pPr lvl="1"/>
            <a:r>
              <a:rPr lang="en-US" dirty="0" smtClean="0"/>
              <a:t>Corticosteroids:  helps decrease inflammation</a:t>
            </a:r>
          </a:p>
          <a:p>
            <a:pPr lvl="1"/>
            <a:r>
              <a:rPr lang="en-US" dirty="0" smtClean="0"/>
              <a:t>Antibiotics:  used to treat common, short-term illnesses because people with emphysema are more prone to them</a:t>
            </a:r>
          </a:p>
          <a:p>
            <a:pPr lvl="1"/>
            <a:endParaRPr lang="en-US" dirty="0" smtClean="0"/>
          </a:p>
        </p:txBody>
      </p:sp>
      <p:sp>
        <p:nvSpPr>
          <p:cNvPr id="8" name="Title 7"/>
          <p:cNvSpPr>
            <a:spLocks noGrp="1"/>
          </p:cNvSpPr>
          <p:nvPr>
            <p:ph type="title"/>
          </p:nvPr>
        </p:nvSpPr>
        <p:spPr/>
        <p:txBody>
          <a:bodyPr/>
          <a:lstStyle/>
          <a:p>
            <a:r>
              <a:rPr lang="en-US" dirty="0" smtClean="0"/>
              <a:t>Treatment and </a:t>
            </a:r>
            <a:r>
              <a:rPr lang="en-US" dirty="0" smtClean="0"/>
              <a:t>Medications</a:t>
            </a:r>
            <a:endParaRPr lang="en-US" dirty="0"/>
          </a:p>
        </p:txBody>
      </p:sp>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919472"/>
          </a:xfrm>
        </p:spPr>
        <p:txBody>
          <a:bodyPr>
            <a:noAutofit/>
          </a:bodyPr>
          <a:lstStyle/>
          <a:p>
            <a:r>
              <a:rPr lang="en-US" sz="2400" dirty="0" smtClean="0"/>
              <a:t>People with emphysema have trouble getting rid of Carbon Dioxide (CO</a:t>
            </a:r>
            <a:r>
              <a:rPr lang="en-US" sz="2400" baseline="-25000" dirty="0" smtClean="0"/>
              <a:t>2</a:t>
            </a:r>
            <a:r>
              <a:rPr lang="en-US" sz="2400" dirty="0" smtClean="0"/>
              <a:t>) from the lungs</a:t>
            </a:r>
          </a:p>
          <a:p>
            <a:r>
              <a:rPr lang="en-US" sz="2400" dirty="0" smtClean="0"/>
              <a:t>CO</a:t>
            </a:r>
            <a:r>
              <a:rPr lang="en-US" sz="2400" baseline="-25000" dirty="0" smtClean="0"/>
              <a:t>2 </a:t>
            </a:r>
            <a:r>
              <a:rPr lang="en-US" sz="2400" dirty="0" smtClean="0"/>
              <a:t> can come from some of the nutrients we eat, mostly carbohydrates like simple and complex sugars</a:t>
            </a:r>
          </a:p>
          <a:p>
            <a:r>
              <a:rPr lang="en-US" sz="2400" dirty="0" smtClean="0"/>
              <a:t>A lower amount of CO</a:t>
            </a:r>
            <a:r>
              <a:rPr lang="en-US" sz="2400" baseline="-25000" dirty="0" smtClean="0"/>
              <a:t>2 </a:t>
            </a:r>
            <a:r>
              <a:rPr lang="en-US" sz="2400" dirty="0" smtClean="0"/>
              <a:t> comes from fats</a:t>
            </a:r>
          </a:p>
          <a:p>
            <a:r>
              <a:rPr lang="en-US" sz="2400" dirty="0" smtClean="0"/>
              <a:t>People with emphysema usually have a high fat, low carbohydrate diet to decrease the amount of CO</a:t>
            </a:r>
            <a:r>
              <a:rPr lang="en-US" sz="2400" baseline="-25000" dirty="0" smtClean="0"/>
              <a:t>2 </a:t>
            </a:r>
            <a:r>
              <a:rPr lang="en-US" sz="2400" dirty="0" smtClean="0"/>
              <a:t> in the body</a:t>
            </a:r>
          </a:p>
          <a:p>
            <a:r>
              <a:rPr lang="en-US" sz="2400" dirty="0" smtClean="0"/>
              <a:t>It increases calorie energy because ineffective breathing uses up a lot more calories</a:t>
            </a:r>
          </a:p>
          <a:p>
            <a:r>
              <a:rPr lang="en-US" sz="2400" dirty="0" smtClean="0"/>
              <a:t>A person with emphysema should have at least 2,000 calories/day with 50% of the calories from fat</a:t>
            </a:r>
          </a:p>
        </p:txBody>
      </p:sp>
      <p:sp>
        <p:nvSpPr>
          <p:cNvPr id="3" name="Title 2"/>
          <p:cNvSpPr>
            <a:spLocks noGrp="1"/>
          </p:cNvSpPr>
          <p:nvPr>
            <p:ph type="title"/>
          </p:nvPr>
        </p:nvSpPr>
        <p:spPr/>
        <p:txBody>
          <a:bodyPr/>
          <a:lstStyle/>
          <a:p>
            <a:r>
              <a:rPr lang="en-US" dirty="0" smtClean="0"/>
              <a:t>Role of Diet</a:t>
            </a:r>
            <a:endParaRPr lang="en-US" dirty="0"/>
          </a:p>
        </p:txBody>
      </p:sp>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treadmillscentral.com/images/2672.jpg"/>
          <p:cNvPicPr>
            <a:picLocks noChangeAspect="1" noChangeArrowheads="1"/>
          </p:cNvPicPr>
          <p:nvPr/>
        </p:nvPicPr>
        <p:blipFill>
          <a:blip r:embed="rId2" cstate="print"/>
          <a:srcRect/>
          <a:stretch>
            <a:fillRect/>
          </a:stretch>
        </p:blipFill>
        <p:spPr bwMode="auto">
          <a:xfrm>
            <a:off x="5638800" y="304800"/>
            <a:ext cx="2971800" cy="2992295"/>
          </a:xfrm>
          <a:prstGeom prst="rect">
            <a:avLst/>
          </a:prstGeom>
          <a:noFill/>
        </p:spPr>
      </p:pic>
      <p:sp>
        <p:nvSpPr>
          <p:cNvPr id="10" name="Content Placeholder 9"/>
          <p:cNvSpPr>
            <a:spLocks noGrp="1"/>
          </p:cNvSpPr>
          <p:nvPr>
            <p:ph idx="1"/>
          </p:nvPr>
        </p:nvSpPr>
        <p:spPr/>
        <p:txBody>
          <a:bodyPr>
            <a:normAutofit fontScale="85000" lnSpcReduction="20000"/>
          </a:bodyPr>
          <a:lstStyle/>
          <a:p>
            <a:pPr>
              <a:buNone/>
            </a:pPr>
            <a:r>
              <a:rPr lang="en-US" sz="2400" dirty="0" smtClean="0"/>
              <a:t>Increases:</a:t>
            </a:r>
          </a:p>
          <a:p>
            <a:r>
              <a:rPr lang="en-US" sz="2400" dirty="0" smtClean="0"/>
              <a:t>Energy level </a:t>
            </a:r>
          </a:p>
          <a:p>
            <a:r>
              <a:rPr lang="en-US" sz="2400" dirty="0" smtClean="0"/>
              <a:t>Muscle strength and endurance </a:t>
            </a:r>
          </a:p>
          <a:p>
            <a:r>
              <a:rPr lang="en-US" sz="2400" dirty="0" smtClean="0"/>
              <a:t>Cardiopulmonary (heart-lung) endurance </a:t>
            </a:r>
          </a:p>
          <a:p>
            <a:r>
              <a:rPr lang="en-US" sz="2400" dirty="0" smtClean="0"/>
              <a:t>Ability to fight infection </a:t>
            </a:r>
          </a:p>
          <a:p>
            <a:r>
              <a:rPr lang="en-US" sz="2400" dirty="0" smtClean="0"/>
              <a:t>Relaxation </a:t>
            </a:r>
          </a:p>
          <a:p>
            <a:r>
              <a:rPr lang="en-US" sz="2400" dirty="0" smtClean="0"/>
              <a:t>Restful sleep </a:t>
            </a:r>
          </a:p>
          <a:p>
            <a:r>
              <a:rPr lang="en-US" sz="2400" dirty="0" smtClean="0"/>
              <a:t>Bone density</a:t>
            </a:r>
          </a:p>
          <a:p>
            <a:pPr>
              <a:buNone/>
            </a:pPr>
            <a:r>
              <a:rPr lang="en-US" sz="2400" dirty="0" smtClean="0"/>
              <a:t>Decreases:</a:t>
            </a:r>
          </a:p>
          <a:p>
            <a:r>
              <a:rPr lang="en-US" sz="2400" dirty="0" smtClean="0"/>
              <a:t>Shortness of breath </a:t>
            </a:r>
          </a:p>
          <a:p>
            <a:r>
              <a:rPr lang="en-US" sz="2400" dirty="0" smtClean="0"/>
              <a:t>Risk factors of heart disease </a:t>
            </a:r>
          </a:p>
          <a:p>
            <a:r>
              <a:rPr lang="en-US" sz="2400" dirty="0" smtClean="0"/>
              <a:t>Blood pressure </a:t>
            </a:r>
          </a:p>
          <a:p>
            <a:r>
              <a:rPr lang="en-US" sz="2400" dirty="0" smtClean="0"/>
              <a:t>Side effects of medicine (steroids) </a:t>
            </a:r>
          </a:p>
          <a:p>
            <a:r>
              <a:rPr lang="en-US" sz="2400" dirty="0" smtClean="0"/>
              <a:t>Depression </a:t>
            </a:r>
          </a:p>
          <a:p>
            <a:r>
              <a:rPr lang="en-US" sz="2400" dirty="0" smtClean="0"/>
              <a:t>Blood sugar levels</a:t>
            </a:r>
          </a:p>
          <a:p>
            <a:endParaRPr lang="en-US" sz="2400" dirty="0" smtClean="0"/>
          </a:p>
        </p:txBody>
      </p:sp>
      <p:sp>
        <p:nvSpPr>
          <p:cNvPr id="9" name="Title 8"/>
          <p:cNvSpPr>
            <a:spLocks noGrp="1"/>
          </p:cNvSpPr>
          <p:nvPr>
            <p:ph type="title"/>
          </p:nvPr>
        </p:nvSpPr>
        <p:spPr/>
        <p:txBody>
          <a:bodyPr/>
          <a:lstStyle/>
          <a:p>
            <a:r>
              <a:rPr lang="en-US" dirty="0" smtClean="0"/>
              <a:t>Role </a:t>
            </a:r>
            <a:r>
              <a:rPr lang="en-US" dirty="0" smtClean="0"/>
              <a:t>of </a:t>
            </a:r>
            <a:r>
              <a:rPr lang="en-US" dirty="0" smtClean="0"/>
              <a:t>Exercise</a:t>
            </a:r>
            <a:endParaRPr lang="en-US" dirty="0"/>
          </a:p>
        </p:txBody>
      </p:sp>
      <p:sp>
        <p:nvSpPr>
          <p:cNvPr id="12" name="TextBox 11"/>
          <p:cNvSpPr txBox="1"/>
          <p:nvPr/>
        </p:nvSpPr>
        <p:spPr>
          <a:xfrm>
            <a:off x="5334000" y="3505200"/>
            <a:ext cx="3352800"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Exercise is an important part of improving emphysema. It is not true that people with chronic lung disease are too short of breath to exercise.  Regular exercise helps you feel less short of breath, improve your heart and muscles, and help you feel good about yourself.</a:t>
            </a:r>
            <a:endParaRPr lang="en-US" dirty="0"/>
          </a:p>
        </p:txBody>
      </p:sp>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Emphysema does not necessarily affect how long you live, but it affects the quality of your life</a:t>
            </a:r>
          </a:p>
          <a:p>
            <a:r>
              <a:rPr lang="en-US" dirty="0" smtClean="0"/>
              <a:t>The patient will constantly have the miserable feeling of being short of breath</a:t>
            </a:r>
          </a:p>
          <a:p>
            <a:r>
              <a:rPr lang="en-US" dirty="0" smtClean="0"/>
              <a:t>It will be hard on the family because they have to watch the patient struggle to breath</a:t>
            </a:r>
          </a:p>
          <a:p>
            <a:r>
              <a:rPr lang="en-US" dirty="0" smtClean="0"/>
              <a:t>The person may not be able to play with their kids/grandkids anymore</a:t>
            </a:r>
          </a:p>
          <a:p>
            <a:r>
              <a:rPr lang="en-US" dirty="0" smtClean="0"/>
              <a:t>The family needs to help th</a:t>
            </a:r>
            <a:r>
              <a:rPr lang="en-US" dirty="0" smtClean="0"/>
              <a:t>e person with emphysema by helping them do things like:</a:t>
            </a:r>
          </a:p>
          <a:p>
            <a:pPr lvl="1"/>
            <a:r>
              <a:rPr lang="en-US" dirty="0" smtClean="0"/>
              <a:t>Heavy lifting</a:t>
            </a:r>
          </a:p>
          <a:p>
            <a:pPr lvl="1"/>
            <a:r>
              <a:rPr lang="en-US" dirty="0" smtClean="0"/>
              <a:t>Walking around</a:t>
            </a:r>
          </a:p>
          <a:p>
            <a:pPr lvl="1"/>
            <a:r>
              <a:rPr lang="en-US" dirty="0" smtClean="0"/>
              <a:t>Etc.</a:t>
            </a:r>
          </a:p>
        </p:txBody>
      </p:sp>
      <p:sp>
        <p:nvSpPr>
          <p:cNvPr id="3" name="Title 2"/>
          <p:cNvSpPr>
            <a:spLocks noGrp="1"/>
          </p:cNvSpPr>
          <p:nvPr>
            <p:ph type="title"/>
          </p:nvPr>
        </p:nvSpPr>
        <p:spPr/>
        <p:txBody>
          <a:bodyPr>
            <a:normAutofit fontScale="90000"/>
          </a:bodyPr>
          <a:lstStyle/>
          <a:p>
            <a:r>
              <a:rPr lang="en-US" dirty="0" smtClean="0"/>
              <a:t>Impact on You and Your Family</a:t>
            </a:r>
            <a:endParaRPr lang="en-US" dirty="0"/>
          </a:p>
        </p:txBody>
      </p:sp>
    </p:spTree>
  </p:cSld>
  <p:clrMapOvr>
    <a:masterClrMapping/>
  </p:clrMapOvr>
  <p:transition spd="slow">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Management of Emphysema</a:t>
            </a:r>
            <a:endParaRPr lang="en-US" dirty="0"/>
          </a:p>
        </p:txBody>
      </p:sp>
      <p:sp>
        <p:nvSpPr>
          <p:cNvPr id="5" name="Text Placeholder 4"/>
          <p:cNvSpPr>
            <a:spLocks noGrp="1"/>
          </p:cNvSpPr>
          <p:nvPr>
            <p:ph type="body" idx="1"/>
          </p:nvPr>
        </p:nvSpPr>
        <p:spPr/>
        <p:txBody>
          <a:bodyPr/>
          <a:lstStyle/>
          <a:p>
            <a:r>
              <a:rPr lang="en-US" dirty="0" smtClean="0"/>
              <a:t>Short Term</a:t>
            </a:r>
            <a:endParaRPr lang="en-US" dirty="0"/>
          </a:p>
        </p:txBody>
      </p:sp>
      <p:sp>
        <p:nvSpPr>
          <p:cNvPr id="7" name="Text Placeholder 6"/>
          <p:cNvSpPr>
            <a:spLocks noGrp="1"/>
          </p:cNvSpPr>
          <p:nvPr>
            <p:ph type="body" sz="half" idx="3"/>
          </p:nvPr>
        </p:nvSpPr>
        <p:spPr/>
        <p:txBody>
          <a:bodyPr/>
          <a:lstStyle/>
          <a:p>
            <a:r>
              <a:rPr lang="en-US" dirty="0" smtClean="0"/>
              <a:t>Long Term</a:t>
            </a:r>
            <a:endParaRPr lang="en-US" dirty="0"/>
          </a:p>
        </p:txBody>
      </p:sp>
      <p:sp>
        <p:nvSpPr>
          <p:cNvPr id="6" name="Content Placeholder 5"/>
          <p:cNvSpPr>
            <a:spLocks noGrp="1"/>
          </p:cNvSpPr>
          <p:nvPr>
            <p:ph sz="quarter" idx="2"/>
          </p:nvPr>
        </p:nvSpPr>
        <p:spPr/>
        <p:txBody>
          <a:bodyPr>
            <a:normAutofit lnSpcReduction="10000"/>
          </a:bodyPr>
          <a:lstStyle/>
          <a:p>
            <a:r>
              <a:rPr lang="en-US" dirty="0" smtClean="0"/>
              <a:t>QUIT </a:t>
            </a:r>
            <a:r>
              <a:rPr lang="en-US" dirty="0" smtClean="0"/>
              <a:t>SMOKING</a:t>
            </a:r>
          </a:p>
          <a:p>
            <a:r>
              <a:rPr lang="en-US" dirty="0" smtClean="0"/>
              <a:t>If you are diagnosed early, you may be able to stop emphysema from worsening before it affects your daily life</a:t>
            </a:r>
          </a:p>
          <a:p>
            <a:r>
              <a:rPr lang="en-US" dirty="0" smtClean="0"/>
              <a:t>Follow the treatment plan provided by your doctor:</a:t>
            </a:r>
          </a:p>
          <a:p>
            <a:r>
              <a:rPr lang="en-US" dirty="0" smtClean="0"/>
              <a:t>Taking medication everyday</a:t>
            </a:r>
          </a:p>
        </p:txBody>
      </p:sp>
      <p:sp>
        <p:nvSpPr>
          <p:cNvPr id="8" name="Content Placeholder 7"/>
          <p:cNvSpPr>
            <a:spLocks noGrp="1"/>
          </p:cNvSpPr>
          <p:nvPr>
            <p:ph sz="quarter" idx="4"/>
          </p:nvPr>
        </p:nvSpPr>
        <p:spPr/>
        <p:txBody>
          <a:bodyPr/>
          <a:lstStyle/>
          <a:p>
            <a:r>
              <a:rPr lang="en-US" dirty="0" smtClean="0"/>
              <a:t>QUIT SMOKING</a:t>
            </a:r>
          </a:p>
          <a:p>
            <a:r>
              <a:rPr lang="en-US" dirty="0" smtClean="0"/>
              <a:t>Breathing with an oxygen tank</a:t>
            </a:r>
          </a:p>
          <a:p>
            <a:r>
              <a:rPr lang="en-US" dirty="0" smtClean="0"/>
              <a:t>Lung transplant</a:t>
            </a:r>
          </a:p>
          <a:p>
            <a:r>
              <a:rPr lang="en-US" dirty="0" smtClean="0"/>
              <a:t>Surgery</a:t>
            </a:r>
          </a:p>
          <a:p>
            <a:r>
              <a:rPr lang="en-US" dirty="0" smtClean="0"/>
              <a:t>Trying to live a healthier </a:t>
            </a:r>
            <a:r>
              <a:rPr lang="en-US" dirty="0" smtClean="0"/>
              <a:t>lifestyle</a:t>
            </a:r>
          </a:p>
          <a:p>
            <a:pPr lvl="1"/>
            <a:r>
              <a:rPr lang="en-US" dirty="0" smtClean="0"/>
              <a:t>Eating more fats and less carbohydrates</a:t>
            </a:r>
          </a:p>
          <a:p>
            <a:pPr lvl="1"/>
            <a:r>
              <a:rPr lang="en-US" dirty="0" smtClean="0"/>
              <a:t>Exercising </a:t>
            </a:r>
            <a:endParaRPr lang="en-US" dirty="0" smtClean="0"/>
          </a:p>
          <a:p>
            <a:pPr>
              <a:buNone/>
            </a:pPr>
            <a:endParaRPr lang="en-US" dirty="0" smtClean="0"/>
          </a:p>
        </p:txBody>
      </p:sp>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r>
              <a:rPr lang="en-US" b="1" u="sng" dirty="0" smtClean="0">
                <a:effectLst/>
              </a:rPr>
              <a:t>Statistics</a:t>
            </a:r>
          </a:p>
          <a:p>
            <a:r>
              <a:rPr lang="en-US" dirty="0" smtClean="0">
                <a:effectLst/>
              </a:rPr>
              <a:t>Number of emphysema deaths: 10,878 </a:t>
            </a:r>
          </a:p>
          <a:p>
            <a:r>
              <a:rPr lang="en-US" dirty="0" smtClean="0">
                <a:effectLst/>
              </a:rPr>
              <a:t>Emphysema deaths per 100,000 population: 3.5 </a:t>
            </a:r>
          </a:p>
          <a:p>
            <a:r>
              <a:rPr lang="en-US" dirty="0" smtClean="0">
                <a:effectLst/>
              </a:rPr>
              <a:t>Number of no institutionalized adults who have ever been diagnosed with emphysema: 4.3 million </a:t>
            </a:r>
          </a:p>
          <a:p>
            <a:r>
              <a:rPr lang="en-US" dirty="0" smtClean="0">
                <a:effectLst/>
              </a:rPr>
              <a:t>Percent of no institutionalized adults who have ever been diagnosed with emphysema: 1.9% </a:t>
            </a:r>
          </a:p>
          <a:p>
            <a:r>
              <a:rPr lang="en-US" dirty="0" smtClean="0">
                <a:effectLst/>
              </a:rPr>
              <a:t>Over 3 million Americans (2 out of every 1,000 residents) suffer from emphysema.</a:t>
            </a:r>
          </a:p>
          <a:p>
            <a:r>
              <a:rPr lang="en-US" dirty="0" smtClean="0">
                <a:effectLst/>
              </a:rPr>
              <a:t>More than 100,000 people in the U.S. die from emphysema annually, and many more die from a disease brought on by it, such as congestive heart failure.</a:t>
            </a:r>
          </a:p>
          <a:p>
            <a:pPr>
              <a:buNone/>
            </a:pPr>
            <a:endParaRPr lang="en-US" dirty="0">
              <a:effectLst/>
            </a:endParaRPr>
          </a:p>
        </p:txBody>
      </p:sp>
      <p:sp>
        <p:nvSpPr>
          <p:cNvPr id="3" name="Title 2"/>
          <p:cNvSpPr>
            <a:spLocks noGrp="1"/>
          </p:cNvSpPr>
          <p:nvPr>
            <p:ph type="title"/>
          </p:nvPr>
        </p:nvSpPr>
        <p:spPr/>
        <p:txBody>
          <a:bodyPr/>
          <a:lstStyle/>
          <a:p>
            <a:r>
              <a:rPr lang="en-US" dirty="0" smtClean="0"/>
              <a:t>Emphysema</a:t>
            </a:r>
            <a:endParaRPr lang="en-US" dirty="0"/>
          </a:p>
        </p:txBody>
      </p:sp>
    </p:spTree>
  </p:cSld>
  <p:clrMapOvr>
    <a:overrideClrMapping bg1="lt1" tx1="dk1" bg2="lt2" tx2="dk2" accent1="accent1" accent2="accent2" accent3="accent3" accent4="accent4" accent5="accent5" accent6="accent6" hlink="hlink" folHlink="folHlink"/>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ustom 1">
      <a:majorFont>
        <a:latin typeface="Broadway"/>
        <a:ea typeface=""/>
        <a:cs typeface=""/>
      </a:majorFont>
      <a:minorFont>
        <a:latin typeface="Teen"/>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95</TotalTime>
  <Words>1042</Words>
  <Application>Microsoft Office PowerPoint</Application>
  <PresentationFormat>On-screen Show (4:3)</PresentationFormat>
  <Paragraphs>96</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Emphysema </vt:lpstr>
      <vt:lpstr>Emphysema </vt:lpstr>
      <vt:lpstr>Emphysema </vt:lpstr>
      <vt:lpstr>Treatment and Medications</vt:lpstr>
      <vt:lpstr>Role of Diet</vt:lpstr>
      <vt:lpstr>Role of Exercise</vt:lpstr>
      <vt:lpstr>Impact on You and Your Family</vt:lpstr>
      <vt:lpstr>Management of Emphysema</vt:lpstr>
      <vt:lpstr>Emphysema</vt:lpstr>
      <vt:lpstr>3 WOW’s</vt:lpstr>
      <vt:lpstr>Slide 11</vt:lpstr>
      <vt:lpstr>Slide 12</vt:lpstr>
      <vt:lpstr>Slide 13</vt:lpstr>
      <vt:lpstr>Resources</vt:lpstr>
      <vt:lpstr>Resources</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Treatment</dc:title>
  <dc:creator>9204295</dc:creator>
  <cp:lastModifiedBy>9204295</cp:lastModifiedBy>
  <cp:revision>60</cp:revision>
  <dcterms:created xsi:type="dcterms:W3CDTF">2012-01-30T17:31:45Z</dcterms:created>
  <dcterms:modified xsi:type="dcterms:W3CDTF">2012-01-31T17:55:37Z</dcterms:modified>
</cp:coreProperties>
</file>